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26"/>
  </p:notesMasterIdLst>
  <p:handoutMasterIdLst>
    <p:handoutMasterId r:id="rId27"/>
  </p:handoutMasterIdLst>
  <p:sldIdLst>
    <p:sldId id="256" r:id="rId2"/>
    <p:sldId id="257" r:id="rId3"/>
    <p:sldId id="275" r:id="rId4"/>
    <p:sldId id="258" r:id="rId5"/>
    <p:sldId id="259" r:id="rId6"/>
    <p:sldId id="260" r:id="rId7"/>
    <p:sldId id="261" r:id="rId8"/>
    <p:sldId id="273" r:id="rId9"/>
    <p:sldId id="262" r:id="rId10"/>
    <p:sldId id="263" r:id="rId11"/>
    <p:sldId id="276" r:id="rId12"/>
    <p:sldId id="277" r:id="rId13"/>
    <p:sldId id="278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71" r:id="rId24"/>
    <p:sldId id="288" r:id="rId25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6671083-545A-4DA9-99BA-DA4E23AA8445}">
          <p14:sldIdLst>
            <p14:sldId id="256"/>
          </p14:sldIdLst>
        </p14:section>
        <p14:section name="Intro" id="{D2B94893-A8A9-47EB-AB97-17914D924CDB}">
          <p14:sldIdLst>
            <p14:sldId id="257"/>
            <p14:sldId id="275"/>
            <p14:sldId id="258"/>
            <p14:sldId id="259"/>
          </p14:sldIdLst>
        </p14:section>
        <p14:section name="Context Models" id="{D6C29B1D-E04E-48B2-95FA-A2E69993AB6D}">
          <p14:sldIdLst>
            <p14:sldId id="260"/>
            <p14:sldId id="261"/>
            <p14:sldId id="273"/>
            <p14:sldId id="262"/>
            <p14:sldId id="263"/>
          </p14:sldIdLst>
        </p14:section>
        <p14:section name="Interaction Models" id="{BDD0556D-0DD3-4E91-A22E-EB49B0849112}">
          <p14:sldIdLst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</p14:sldIdLst>
        </p14:section>
        <p14:section name="Untitled Section" id="{CF5FDFA0-CFE2-40B8-9185-DE69777F2943}">
          <p14:sldIdLst>
            <p14:sldId id="271"/>
            <p14:sldId id="28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542" y="37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Lecture 16 - System Models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80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8303313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Lecture 16 - System Models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2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defTabSz="966231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3"/>
            <a:ext cx="2910854" cy="50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0" tIns="48310" rIns="96620" bIns="48310" numCol="1" anchor="b" anchorCtr="0" compatLnSpc="1">
            <a:prstTxWarp prst="textNoShape">
              <a:avLst/>
            </a:prstTxWarp>
          </a:bodyPr>
          <a:lstStyle>
            <a:lvl1pPr algn="r" defTabSz="966231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268797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2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6620" tIns="48310" rIns="96620" bIns="48310"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Apr 20,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16 - System Models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 userDrawn="1"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8" r:id="rId9"/>
    <p:sldLayoutId id="2147483702" r:id="rId10"/>
    <p:sldLayoutId id="2147483703" r:id="rId11"/>
    <p:sldLayoutId id="2147483704" r:id="rId12"/>
    <p:sldLayoutId id="2147483705" r:id="rId13"/>
    <p:sldLayoutId id="2147483706" r:id="rId14"/>
    <p:sldLayoutId id="2147483707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</a:t>
            </a:r>
            <a:r>
              <a:rPr lang="en-US" smtClean="0"/>
              <a:t>– 14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System Modeling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205 -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Introduction</a:t>
            </a:r>
          </a:p>
          <a:p>
            <a:endParaRPr lang="en-GB" dirty="0" smtClean="0"/>
          </a:p>
          <a:p>
            <a:r>
              <a:rPr lang="en-GB" dirty="0" smtClean="0"/>
              <a:t>Context Models</a:t>
            </a:r>
          </a:p>
          <a:p>
            <a:endParaRPr lang="en-GB" dirty="0" smtClean="0"/>
          </a:p>
          <a:p>
            <a:r>
              <a:rPr lang="en-GB" dirty="0" smtClean="0"/>
              <a:t>Behavioural modelling</a:t>
            </a:r>
          </a:p>
          <a:p>
            <a:pPr lvl="1"/>
            <a:r>
              <a:rPr lang="en-GB" dirty="0" smtClean="0"/>
              <a:t>Data Flow Models</a:t>
            </a:r>
          </a:p>
          <a:p>
            <a:endParaRPr lang="en-US" dirty="0"/>
          </a:p>
        </p:txBody>
      </p:sp>
      <p:grpSp>
        <p:nvGrpSpPr>
          <p:cNvPr id="2" name="Group 4"/>
          <p:cNvGrpSpPr/>
          <p:nvPr/>
        </p:nvGrpSpPr>
        <p:grpSpPr>
          <a:xfrm rot="21182841">
            <a:off x="5250293" y="4363810"/>
            <a:ext cx="3311598" cy="1959363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6"/>
              <a:ext cx="2855841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Ch 5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z="2800" dirty="0" smtClean="0"/>
              <a:t>Hospital system process – Activity Diagram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AF46266-FDF3-4446-B03A-718A6D395EBA}" type="slidenum">
              <a:rPr lang="ar-SA"/>
              <a:pPr/>
              <a:t>10</a:t>
            </a:fld>
            <a:endParaRPr lang="en-US"/>
          </a:p>
        </p:txBody>
      </p:sp>
      <p:pic>
        <p:nvPicPr>
          <p:cNvPr id="5" name="Picture 4" descr="5.2 DetentionProcess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" y="1293008"/>
            <a:ext cx="8991600" cy="46369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81000" y="6019800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Identify the </a:t>
            </a:r>
            <a:r>
              <a:rPr lang="en-US" dirty="0"/>
              <a:t>main symbols in in the activity </a:t>
            </a:r>
            <a:r>
              <a:rPr lang="en-US" dirty="0" smtClean="0"/>
              <a:t>diagram.</a:t>
            </a:r>
            <a:endParaRPr lang="en-US" dirty="0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3200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6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65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1268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Interaction models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Modeling user interaction is important </a:t>
            </a:r>
            <a:br>
              <a:rPr lang="en-US" dirty="0" smtClean="0"/>
            </a:br>
            <a:r>
              <a:rPr lang="en-US" dirty="0" smtClean="0"/>
              <a:t>as it helps to identify user requirements. </a:t>
            </a:r>
          </a:p>
          <a:p>
            <a:endParaRPr lang="en-US" dirty="0" smtClean="0"/>
          </a:p>
          <a:p>
            <a:r>
              <a:rPr lang="en-US" dirty="0" smtClean="0"/>
              <a:t>Modeling system-to-system interaction highlights the communication problems that may arise. </a:t>
            </a:r>
          </a:p>
          <a:p>
            <a:endParaRPr lang="en-US" dirty="0" smtClean="0"/>
          </a:p>
          <a:p>
            <a:r>
              <a:rPr lang="en-US" dirty="0" smtClean="0"/>
              <a:t>Modeling component interaction helps us understand if a proposed system structure is likely to deliver the required system performance and dependability.</a:t>
            </a:r>
          </a:p>
          <a:p>
            <a:r>
              <a:rPr lang="en-GB" b="1" u="sng" dirty="0" smtClean="0"/>
              <a:t>Use case diagrams</a:t>
            </a:r>
            <a:r>
              <a:rPr lang="en-GB" dirty="0" smtClean="0"/>
              <a:t> and </a:t>
            </a:r>
            <a:r>
              <a:rPr lang="en-GB" b="1" u="sng" dirty="0" smtClean="0"/>
              <a:t>sequence diagrams </a:t>
            </a:r>
            <a:r>
              <a:rPr lang="en-GB" dirty="0" smtClean="0"/>
              <a:t>may be used for interaction modelling.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46808" y="658934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3530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122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 modeling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cases were developed originally to </a:t>
            </a:r>
            <a:br>
              <a:rPr lang="en-US" dirty="0" smtClean="0"/>
            </a:br>
            <a:r>
              <a:rPr lang="en-US" dirty="0" smtClean="0"/>
              <a:t>support requirements elicitation and </a:t>
            </a:r>
            <a:br>
              <a:rPr lang="en-US" dirty="0" smtClean="0"/>
            </a:br>
            <a:r>
              <a:rPr lang="en-US" dirty="0" smtClean="0"/>
              <a:t>now incorporated into the UML.</a:t>
            </a:r>
          </a:p>
          <a:p>
            <a:endParaRPr lang="en-US" dirty="0" smtClean="0"/>
          </a:p>
          <a:p>
            <a:r>
              <a:rPr lang="en-US" dirty="0" smtClean="0"/>
              <a:t>Each use case represents a discrete task that involves external interaction with a system.</a:t>
            </a:r>
          </a:p>
          <a:p>
            <a:endParaRPr lang="en-US" dirty="0" smtClean="0"/>
          </a:p>
          <a:p>
            <a:r>
              <a:rPr lang="en-US" dirty="0" smtClean="0"/>
              <a:t>Actors in a use case may be people or other systems.</a:t>
            </a:r>
          </a:p>
          <a:p>
            <a:endParaRPr lang="en-US" dirty="0" smtClean="0"/>
          </a:p>
          <a:p>
            <a:r>
              <a:rPr lang="en-US" dirty="0" smtClean="0"/>
              <a:t>Represented diagrammatically to provide an overview of the use case and in a more detailed textual form.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24600" y="533400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5.2.1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12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Transfer-data use case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use case in the MHC-PMS</a:t>
            </a:r>
            <a:endParaRPr lang="en-US" dirty="0"/>
          </a:p>
        </p:txBody>
      </p:sp>
      <p:pic>
        <p:nvPicPr>
          <p:cNvPr id="4" name="Picture 3" descr="5.3 UseCase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0" y="2590800"/>
            <a:ext cx="7486946" cy="1214863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165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77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Tabular description of the ‘Transfer data’ use-case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563205"/>
              </p:ext>
            </p:extLst>
          </p:nvPr>
        </p:nvGraphicFramePr>
        <p:xfrm>
          <a:off x="457200" y="1219200"/>
          <a:ext cx="8153400" cy="5013615"/>
        </p:xfrm>
        <a:graphic>
          <a:graphicData uri="http://schemas.openxmlformats.org/drawingml/2006/table">
            <a:tbl>
              <a:tblPr/>
              <a:tblGrid>
                <a:gridCol w="2189688"/>
                <a:gridCol w="5963712"/>
              </a:tblGrid>
              <a:tr h="454083">
                <a:tc gridSpan="2"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MHC</a:t>
                      </a:r>
                      <a:r>
                        <a:rPr kumimoji="0" lang="en-GB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-PMS: Transfer </a:t>
                      </a:r>
                      <a:r>
                        <a:rPr kumimoji="0" lang="en-GB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data</a:t>
                      </a:r>
                      <a:endParaRPr kumimoji="0" lang="en-GB" sz="2000" b="1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Actors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Medical receptionist, patient records system (PRS)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1788389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Description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A receptionist may transfer data from the MHC-PMS to a general patient record database that is maintained by a health authority. The information transferred may either be updated personal information (address, phone number, etc.) or a summary of the patient’s diagnosis and treatment.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Data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Patient’s personal information, treatment summary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Stimulus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User command issued by medical receptionist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  <a:tr h="454083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Response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Confirmation that PRS has been updated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/>
                    </a:solidFill>
                  </a:tcPr>
                </a:tc>
              </a:tr>
              <a:tr h="894195"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Comments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The receptionist must have appropriate security permissions to access the patient information and the PRS</a:t>
                      </a:r>
                      <a:r>
                        <a:rPr kumimoji="0" lang="en-GB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charset="0"/>
                        </a:rPr>
                        <a:t>.</a:t>
                      </a:r>
                      <a:endParaRPr kumimoji="0" lang="en-GB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DF4"/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64AD586-7C25-0244-A129-E014CC0A164A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495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545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cases in the MHC-PMS</a:t>
            </a:r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Medical Receptionist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/>
            </a:pPr>
            <a:fld id="{964AD586-7C25-0244-A129-E014CC0A164A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" name="Picture 3" descr="5.5 RecepUseCases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76400" y="1199412"/>
            <a:ext cx="5181600" cy="5582388"/>
          </a:xfrm>
          <a:prstGeom prst="rect">
            <a:avLst/>
          </a:prstGeom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481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Sequence diagrams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Sequence diagrams are part of the UML </a:t>
            </a:r>
            <a:br>
              <a:rPr lang="en-US" dirty="0" smtClean="0"/>
            </a:br>
            <a:r>
              <a:rPr lang="en-US" dirty="0" smtClean="0"/>
              <a:t>and are used to model the interactions</a:t>
            </a:r>
            <a:br>
              <a:rPr lang="en-US" dirty="0" smtClean="0"/>
            </a:br>
            <a:r>
              <a:rPr lang="en-US" dirty="0" smtClean="0"/>
              <a:t> between the actors and the objects within a system.</a:t>
            </a:r>
          </a:p>
          <a:p>
            <a:r>
              <a:rPr lang="en-US" dirty="0" smtClean="0"/>
              <a:t>A sequence diagram shows the sequence of interactions that take place during a particular use case or use case instance.</a:t>
            </a:r>
          </a:p>
          <a:p>
            <a:r>
              <a:rPr lang="en-US" dirty="0" smtClean="0"/>
              <a:t>The objects and actors involved are listed along the top of the diagram, with a dotted line drawn vertically from these.</a:t>
            </a:r>
          </a:p>
          <a:p>
            <a:r>
              <a:rPr lang="en-US" dirty="0" smtClean="0"/>
              <a:t>Interactions between objects are indicated by annotated arrows.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grpSp>
        <p:nvGrpSpPr>
          <p:cNvPr id="6" name="Group 4"/>
          <p:cNvGrpSpPr/>
          <p:nvPr/>
        </p:nvGrpSpPr>
        <p:grpSpPr>
          <a:xfrm>
            <a:off x="6324600" y="533400"/>
            <a:ext cx="2492392" cy="1474666"/>
            <a:chOff x="5203650" y="328004"/>
            <a:chExt cx="3783987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5.2.2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329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Sequence diagram for View patient information</a:t>
            </a:r>
          </a:p>
        </p:txBody>
      </p:sp>
      <p:pic>
        <p:nvPicPr>
          <p:cNvPr id="4" name="Picture 3" descr="5.6 ViewInfoSeqDiag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6900" y="1143000"/>
            <a:ext cx="8547100" cy="5223228"/>
          </a:xfrm>
          <a:prstGeom prst="rect">
            <a:avLst/>
          </a:prstGeom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546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36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 smtClean="0"/>
              <a:t>Sequence diagram for Transfer Data</a:t>
            </a:r>
          </a:p>
        </p:txBody>
      </p:sp>
      <p:pic>
        <p:nvPicPr>
          <p:cNvPr id="4" name="Picture 3" descr="5.7 TransferData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44599" y="838200"/>
            <a:ext cx="6019800" cy="5638800"/>
          </a:xfrm>
          <a:prstGeom prst="rect">
            <a:avLst/>
          </a:prstGeom>
        </p:spPr>
      </p:pic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579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428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Another example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81200" y="6172200"/>
            <a:ext cx="7010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smtClean="0"/>
              <a:t>From http://www.ibm.com/developerworks/rational/library/3101.html</a:t>
            </a:r>
            <a:endParaRPr lang="en-US" sz="1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/>
          <a:srcRect t="1710" r="4273"/>
          <a:stretch/>
        </p:blipFill>
        <p:spPr bwMode="auto">
          <a:xfrm>
            <a:off x="304800" y="838200"/>
            <a:ext cx="8534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108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52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mtClean="0"/>
              <a:t>System modelling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z="2400" dirty="0" smtClean="0"/>
              <a:t>Definition</a:t>
            </a:r>
          </a:p>
          <a:p>
            <a:pPr lvl="1"/>
            <a:r>
              <a:rPr lang="en-GB" sz="2400" dirty="0" smtClean="0"/>
              <a:t>The process of developing abstract models of a system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System modelling helps the analyst to understand the functionality of the system.</a:t>
            </a:r>
          </a:p>
          <a:p>
            <a:pPr eaLnBrk="1" hangingPunct="1"/>
            <a:endParaRPr lang="en-GB" sz="2400" dirty="0" smtClean="0"/>
          </a:p>
          <a:p>
            <a:pPr eaLnBrk="1" hangingPunct="1"/>
            <a:r>
              <a:rPr lang="en-GB" sz="2400" dirty="0" smtClean="0"/>
              <a:t>Models are used to:</a:t>
            </a:r>
          </a:p>
          <a:p>
            <a:pPr lvl="1" eaLnBrk="1" hangingPunct="1"/>
            <a:r>
              <a:rPr lang="en-GB" sz="2000" dirty="0" smtClean="0"/>
              <a:t>Specify these functionalities</a:t>
            </a:r>
          </a:p>
          <a:p>
            <a:pPr lvl="1" eaLnBrk="1" hangingPunct="1"/>
            <a:r>
              <a:rPr lang="en-GB" sz="2000" dirty="0" smtClean="0"/>
              <a:t>Communicate and verify these functionalities with customers.</a:t>
            </a:r>
          </a:p>
          <a:p>
            <a:endParaRPr lang="en-GB" sz="2400" dirty="0"/>
          </a:p>
          <a:p>
            <a:r>
              <a:rPr lang="en-GB" sz="2400" dirty="0" smtClean="0"/>
              <a:t>Unified Modelling Language (UML)</a:t>
            </a: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78FD30C-82A3-43DD-B91A-6FB45E64F946}" type="slidenum">
              <a:rPr lang="ar-SA"/>
              <a:pPr/>
              <a:t>2</a:t>
            </a:fld>
            <a:endParaRPr lang="en-US"/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622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9200" y="228600"/>
            <a:ext cx="6477000" cy="6145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6426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20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4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598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The whole diagram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6800" y="365919"/>
            <a:ext cx="3962400" cy="6010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6756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64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: ATM</a:t>
            </a:r>
            <a:endParaRPr lang="en-US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2"/>
          <a:srcRect t="1606" r="7685"/>
          <a:stretch/>
        </p:blipFill>
        <p:spPr bwMode="auto">
          <a:xfrm>
            <a:off x="761999" y="850900"/>
            <a:ext cx="7810501" cy="554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7073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22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61539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Interaction Models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0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 (1/2)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400" dirty="0" smtClean="0"/>
              <a:t>System modelling gives and easy way for analysts and designers to understand the functionality of the system.</a:t>
            </a:r>
          </a:p>
          <a:p>
            <a:endParaRPr lang="en-US" dirty="0" smtClean="0"/>
          </a:p>
          <a:p>
            <a:r>
              <a:rPr lang="en-GB" dirty="0" smtClean="0"/>
              <a:t>Context models show the position of a system in its environment with other systems and processes.</a:t>
            </a:r>
          </a:p>
          <a:p>
            <a:endParaRPr lang="en-GB" dirty="0" smtClean="0"/>
          </a:p>
          <a:p>
            <a:r>
              <a:rPr lang="en-GB" dirty="0" smtClean="0"/>
              <a:t>Process models show the overall processes that are supported by the system.</a:t>
            </a:r>
          </a:p>
          <a:p>
            <a:endParaRPr lang="en-GB" dirty="0" smtClean="0"/>
          </a:p>
          <a:p>
            <a:endParaRPr lang="en-US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23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7404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</a:t>
            </a:r>
            <a:r>
              <a:rPr lang="en-US" dirty="0"/>
              <a:t>Points </a:t>
            </a:r>
            <a:r>
              <a:rPr lang="en-US" dirty="0" smtClean="0"/>
              <a:t>(2/2</a:t>
            </a:r>
            <a:r>
              <a:rPr lang="en-US" dirty="0"/>
              <a:t>)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800" dirty="0" smtClean="0"/>
              <a:t>Interactions models </a:t>
            </a:r>
            <a:r>
              <a:rPr lang="en-US" sz="2800" dirty="0" smtClean="0"/>
              <a:t>are used to describe the interactions between users and systems in the system being designed. </a:t>
            </a:r>
            <a:endParaRPr lang="en-GB" sz="2800" dirty="0" smtClean="0"/>
          </a:p>
          <a:p>
            <a:endParaRPr lang="en-US" sz="2800" dirty="0" smtClean="0"/>
          </a:p>
          <a:p>
            <a:r>
              <a:rPr lang="en-US" sz="2800" dirty="0" smtClean="0"/>
              <a:t>Use cases describe interactions between a system and external actors; </a:t>
            </a:r>
          </a:p>
          <a:p>
            <a:endParaRPr lang="en-US" sz="2800" dirty="0" smtClean="0"/>
          </a:p>
          <a:p>
            <a:r>
              <a:rPr lang="en-US" sz="2800" dirty="0" smtClean="0"/>
              <a:t>Sequence diagrams add more information to these by showing interactions between system objects.</a:t>
            </a:r>
            <a:endParaRPr lang="en-GB" sz="28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24</a:t>
            </a:fld>
            <a:endParaRPr lang="en-US"/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349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models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Models can be used at </a:t>
            </a:r>
          </a:p>
          <a:p>
            <a:pPr lvl="1"/>
            <a:r>
              <a:rPr lang="en-US" dirty="0" smtClean="0"/>
              <a:t>Requirements engineering process</a:t>
            </a:r>
          </a:p>
          <a:p>
            <a:pPr lvl="2"/>
            <a:r>
              <a:rPr lang="en-US" dirty="0" smtClean="0"/>
              <a:t>Help derive requirements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Design process</a:t>
            </a:r>
          </a:p>
          <a:p>
            <a:pPr lvl="2"/>
            <a:r>
              <a:rPr lang="en-US" dirty="0" smtClean="0"/>
              <a:t>Describe the system for implementation purposes</a:t>
            </a:r>
          </a:p>
          <a:p>
            <a:pPr lvl="2"/>
            <a:endParaRPr lang="en-US" dirty="0"/>
          </a:p>
          <a:p>
            <a:pPr lvl="1"/>
            <a:r>
              <a:rPr lang="en-US" dirty="0" smtClean="0"/>
              <a:t>After implementation</a:t>
            </a:r>
          </a:p>
          <a:p>
            <a:pPr lvl="2"/>
            <a:r>
              <a:rPr lang="en-US" dirty="0" smtClean="0"/>
              <a:t>Document the system structure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93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6573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z="2800" dirty="0" smtClean="0"/>
              <a:t>System modelling – different perspectives</a:t>
            </a:r>
            <a:endParaRPr lang="en-US" sz="2800" dirty="0" smtClean="0"/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968B153-1A6E-42E0-8BF6-9981363647E5}" type="slidenum">
              <a:rPr lang="ar-SA"/>
              <a:pPr/>
              <a:t>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7" t="21193" r="15703"/>
          <a:stretch/>
        </p:blipFill>
        <p:spPr bwMode="auto">
          <a:xfrm>
            <a:off x="6019800" y="1981200"/>
            <a:ext cx="2984500" cy="2432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2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562600" cy="4937760"/>
          </a:xfrm>
        </p:spPr>
        <p:txBody>
          <a:bodyPr/>
          <a:lstStyle/>
          <a:p>
            <a:pPr eaLnBrk="1" hangingPunct="1"/>
            <a:r>
              <a:rPr lang="en-GB" sz="2400" dirty="0" smtClean="0">
                <a:latin typeface="+mj-lt"/>
              </a:rPr>
              <a:t>Different models present the system from different perspectives</a:t>
            </a:r>
            <a:endParaRPr lang="en-US" sz="2400" dirty="0" smtClean="0">
              <a:latin typeface="+mj-lt"/>
            </a:endParaRP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1- External perspective: </a:t>
            </a:r>
            <a:r>
              <a:rPr lang="en-US" sz="2000" dirty="0" smtClean="0">
                <a:latin typeface="+mj-lt"/>
              </a:rPr>
              <a:t>showing the context or environment of the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2- Interaction perspective: </a:t>
            </a:r>
            <a:r>
              <a:rPr lang="en-US" sz="2000" dirty="0" smtClean="0">
                <a:latin typeface="+mj-lt"/>
              </a:rPr>
              <a:t>showing the interactions between a system and its environment, or between the components of a system. between the components of a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3- Structural perspective: </a:t>
            </a:r>
            <a:r>
              <a:rPr lang="en-US" sz="2000" dirty="0" smtClean="0">
                <a:latin typeface="+mj-lt"/>
              </a:rPr>
              <a:t> showing the organization of a system or the structure of the data that is processed by the system.</a:t>
            </a:r>
          </a:p>
          <a:p>
            <a:pPr marL="274638" lvl="1" indent="0">
              <a:buNone/>
            </a:pPr>
            <a:r>
              <a:rPr lang="en-US" sz="2000" b="1" dirty="0" smtClean="0">
                <a:latin typeface="+mj-lt"/>
              </a:rPr>
              <a:t>4- Behavioral perspective: </a:t>
            </a:r>
            <a:r>
              <a:rPr lang="en-US" sz="2000" dirty="0" smtClean="0">
                <a:latin typeface="+mj-lt"/>
              </a:rPr>
              <a:t>showing the dynamic behavior of the system and how it responds to events. </a:t>
            </a:r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UML diagram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000" b="1" dirty="0" smtClean="0"/>
              <a:t>Activity diagrams, </a:t>
            </a:r>
            <a:r>
              <a:rPr lang="en-US" sz="2000" dirty="0" smtClean="0"/>
              <a:t>which show the activities involved in a process or in data processing 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Use case diagrams</a:t>
            </a:r>
            <a:r>
              <a:rPr lang="en-US" sz="2000" dirty="0" smtClean="0"/>
              <a:t>, which show the interactions between a system and its environment. 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Sequence diagrams</a:t>
            </a:r>
            <a:r>
              <a:rPr lang="en-US" sz="2000" dirty="0" smtClean="0"/>
              <a:t>, which show interactions between actors and the system and between system components.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Class diagrams</a:t>
            </a:r>
            <a:r>
              <a:rPr lang="en-US" sz="2000" dirty="0" smtClean="0"/>
              <a:t>, which show the object classes in the system and the associations between these classes.</a:t>
            </a:r>
            <a:endParaRPr lang="en-GB" sz="2000" dirty="0" smtClean="0"/>
          </a:p>
          <a:p>
            <a:endParaRPr lang="en-US" sz="2000" b="1" dirty="0" smtClean="0"/>
          </a:p>
          <a:p>
            <a:r>
              <a:rPr lang="en-US" sz="2000" b="1" dirty="0" smtClean="0"/>
              <a:t>State diagrams</a:t>
            </a:r>
            <a:r>
              <a:rPr lang="en-US" sz="2000" dirty="0" smtClean="0"/>
              <a:t>, which show how the system reacts to internal and external events. </a:t>
            </a:r>
            <a:endParaRPr lang="en-GB" sz="2000" dirty="0" smtClean="0"/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1587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69999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Context Models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400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Context models</a:t>
            </a:r>
          </a:p>
        </p:txBody>
      </p:sp>
      <p:sp>
        <p:nvSpPr>
          <p:cNvPr id="1894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Context models are used to illustrate</a:t>
            </a:r>
            <a:br>
              <a:rPr lang="en-GB" dirty="0" smtClean="0"/>
            </a:br>
            <a:r>
              <a:rPr lang="en-GB" dirty="0" smtClean="0"/>
              <a:t> the operational context of a system </a:t>
            </a:r>
            <a:br>
              <a:rPr lang="en-GB" dirty="0" smtClean="0"/>
            </a:br>
            <a:r>
              <a:rPr lang="en-GB" dirty="0" smtClean="0"/>
              <a:t>- they show what lies outside the system boundaries.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Developing a simple architectural model is the first step.</a:t>
            </a:r>
          </a:p>
          <a:p>
            <a:pPr lvl="1" eaLnBrk="1" hangingPunct="1"/>
            <a:r>
              <a:rPr lang="en-GB" dirty="0" smtClean="0"/>
              <a:t>Architectural models show the system and its relationship with other systems.</a:t>
            </a: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1270605-0E86-4561-A78C-350F0DBF7575}" type="slidenum">
              <a:rPr lang="ar-SA"/>
              <a:pPr/>
              <a:t>6</a:t>
            </a:fld>
            <a:endParaRPr lang="en-US"/>
          </a:p>
        </p:txBody>
      </p:sp>
      <p:grpSp>
        <p:nvGrpSpPr>
          <p:cNvPr id="2" name="Group 4"/>
          <p:cNvGrpSpPr/>
          <p:nvPr/>
        </p:nvGrpSpPr>
        <p:grpSpPr>
          <a:xfrm>
            <a:off x="6324600" y="506534"/>
            <a:ext cx="2492392" cy="1474666"/>
            <a:chOff x="5203650" y="328004"/>
            <a:chExt cx="3783987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smtClean="0"/>
                <a:t>5.1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190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9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193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8196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44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The context of an ATM system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5465EF-FE26-4769-8DCF-FC55DBADFC41}" type="slidenum">
              <a:rPr lang="ar-SA"/>
              <a:pPr/>
              <a:t>7</a:t>
            </a:fld>
            <a:endParaRPr lang="en-US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1295400" y="1219200"/>
            <a:ext cx="6934200" cy="4313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0469" name="Rectangle 5"/>
          <p:cNvSpPr>
            <a:spLocks noChangeArrowheads="1"/>
          </p:cNvSpPr>
          <p:nvPr/>
        </p:nvSpPr>
        <p:spPr bwMode="auto">
          <a:xfrm>
            <a:off x="228600" y="5638800"/>
            <a:ext cx="8686800" cy="76200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000" dirty="0"/>
              <a:t>Architecture models do not show the </a:t>
            </a:r>
            <a:r>
              <a:rPr lang="en-US" sz="2000" dirty="0" smtClean="0"/>
              <a:t>relationship </a:t>
            </a:r>
            <a:br>
              <a:rPr lang="en-US" sz="2000" dirty="0" smtClean="0"/>
            </a:br>
            <a:r>
              <a:rPr lang="en-US" sz="2000" dirty="0" smtClean="0"/>
              <a:t>between </a:t>
            </a:r>
            <a:r>
              <a:rPr lang="en-US" sz="2000" dirty="0"/>
              <a:t>the other systems in the environment.</a:t>
            </a:r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223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0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04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perspective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Context models simply show the other systems in the environment, not how the system being developed is used in that environment.</a:t>
            </a:r>
          </a:p>
          <a:p>
            <a:endParaRPr lang="en-US" dirty="0" smtClean="0"/>
          </a:p>
          <a:p>
            <a:r>
              <a:rPr lang="en-US" dirty="0" smtClean="0"/>
              <a:t>Process models reveal how the system being developed is used in broader business processes.</a:t>
            </a:r>
          </a:p>
          <a:p>
            <a:endParaRPr lang="en-US" dirty="0" smtClean="0"/>
          </a:p>
          <a:p>
            <a:r>
              <a:rPr lang="en-US" dirty="0" smtClean="0"/>
              <a:t>UML activity diagrams may be used to define business process models.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C9DA09-039A-A841-BA90-58CFCFBF8E01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Process models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Process models show the overall processes that are supported by the system.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Data flow models (also called Activity Diagram) may be used to show the processes and the flow of information from one process to another.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0816BD1-2455-409B-AB4F-7118C9C4E388}" type="slidenum">
              <a:rPr lang="ar-SA"/>
              <a:pPr/>
              <a:t>9</a:t>
            </a:fld>
            <a:endParaRPr lang="en-US"/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2882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24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437179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Context Models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705100" y="0"/>
            <a:ext cx="1412266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Interaction Models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7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1517</TotalTime>
  <Words>927</Words>
  <Application>Microsoft Office PowerPoint</Application>
  <PresentationFormat>On-screen Show (4:3)</PresentationFormat>
  <Paragraphs>239</Paragraphs>
  <Slides>24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SWE205 2011-09-26 (with Tabs)</vt:lpstr>
      <vt:lpstr>Lecture – 14 System Modeling  </vt:lpstr>
      <vt:lpstr>System modelling</vt:lpstr>
      <vt:lpstr>Using models </vt:lpstr>
      <vt:lpstr>System modelling – different perspectives</vt:lpstr>
      <vt:lpstr>UML diagram types</vt:lpstr>
      <vt:lpstr>Context models</vt:lpstr>
      <vt:lpstr>The context of an ATM system</vt:lpstr>
      <vt:lpstr>Process perspective</vt:lpstr>
      <vt:lpstr>Process models</vt:lpstr>
      <vt:lpstr>Hospital system process – Activity Diagram</vt:lpstr>
      <vt:lpstr>Interaction models</vt:lpstr>
      <vt:lpstr>Use case modeling</vt:lpstr>
      <vt:lpstr>Transfer-data use case</vt:lpstr>
      <vt:lpstr>Tabular description of the ‘Transfer data’ use-case</vt:lpstr>
      <vt:lpstr>Use cases in the MHC-PMS</vt:lpstr>
      <vt:lpstr>Sequence diagrams</vt:lpstr>
      <vt:lpstr>Sequence diagram for View patient information</vt:lpstr>
      <vt:lpstr>Sequence diagram for Transfer Data</vt:lpstr>
      <vt:lpstr>Another example</vt:lpstr>
      <vt:lpstr>PowerPoint Presentation</vt:lpstr>
      <vt:lpstr>PowerPoint Presentation</vt:lpstr>
      <vt:lpstr>Example : ATM</vt:lpstr>
      <vt:lpstr>Key Points (1/2)</vt:lpstr>
      <vt:lpstr>Key Points (2/2)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389</cp:revision>
  <dcterms:created xsi:type="dcterms:W3CDTF">2008-10-05T15:17:56Z</dcterms:created>
  <dcterms:modified xsi:type="dcterms:W3CDTF">2012-10-16T14:08:58Z</dcterms:modified>
</cp:coreProperties>
</file>